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60" r:id="rId4"/>
    <p:sldId id="263" r:id="rId5"/>
    <p:sldId id="264" r:id="rId6"/>
    <p:sldId id="286" r:id="rId7"/>
    <p:sldId id="273" r:id="rId8"/>
    <p:sldId id="278" r:id="rId9"/>
    <p:sldId id="281" r:id="rId10"/>
    <p:sldId id="28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6C1F8A-4033-450D-AB5B-3A58B3013F81}" type="datetimeFigureOut">
              <a:rPr lang="en-US" smtClean="0"/>
              <a:t>9/4/2012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C7C562-7B11-48BD-ACC9-0D6239646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244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9E1A-38B9-4A71-ABC3-8BE0FA4E586E}" type="datetimeFigureOut">
              <a:rPr lang="en-US" smtClean="0"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9229-3FAB-4EDB-808E-C64D7467E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525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9E1A-38B9-4A71-ABC3-8BE0FA4E586E}" type="datetimeFigureOut">
              <a:rPr lang="en-US" smtClean="0"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9229-3FAB-4EDB-808E-C64D7467E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83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9E1A-38B9-4A71-ABC3-8BE0FA4E586E}" type="datetimeFigureOut">
              <a:rPr lang="en-US" smtClean="0"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9229-3FAB-4EDB-808E-C64D7467E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216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9E1A-38B9-4A71-ABC3-8BE0FA4E586E}" type="datetimeFigureOut">
              <a:rPr lang="en-US" smtClean="0"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9229-3FAB-4EDB-808E-C64D7467E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531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9E1A-38B9-4A71-ABC3-8BE0FA4E586E}" type="datetimeFigureOut">
              <a:rPr lang="en-US" smtClean="0"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9229-3FAB-4EDB-808E-C64D7467E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352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9E1A-38B9-4A71-ABC3-8BE0FA4E586E}" type="datetimeFigureOut">
              <a:rPr lang="en-US" smtClean="0"/>
              <a:t>9/4/2012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9229-3FAB-4EDB-808E-C64D7467E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308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9E1A-38B9-4A71-ABC3-8BE0FA4E586E}" type="datetimeFigureOut">
              <a:rPr lang="en-US" smtClean="0"/>
              <a:t>9/4/2012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9229-3FAB-4EDB-808E-C64D7467E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45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9E1A-38B9-4A71-ABC3-8BE0FA4E586E}" type="datetimeFigureOut">
              <a:rPr lang="en-US" smtClean="0"/>
              <a:t>9/4/2012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9229-3FAB-4EDB-808E-C64D7467E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22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9E1A-38B9-4A71-ABC3-8BE0FA4E586E}" type="datetimeFigureOut">
              <a:rPr lang="en-US" smtClean="0"/>
              <a:t>9/4/2012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9229-3FAB-4EDB-808E-C64D7467E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129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9E1A-38B9-4A71-ABC3-8BE0FA4E586E}" type="datetimeFigureOut">
              <a:rPr lang="en-US" smtClean="0"/>
              <a:t>9/4/2012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9229-3FAB-4EDB-808E-C64D7467E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648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9E1A-38B9-4A71-ABC3-8BE0FA4E586E}" type="datetimeFigureOut">
              <a:rPr lang="en-US" smtClean="0"/>
              <a:t>9/4/2012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9229-3FAB-4EDB-808E-C64D7467E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52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89E1A-38B9-4A71-ABC3-8BE0FA4E586E}" type="datetimeFigureOut">
              <a:rPr lang="en-US" smtClean="0"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09229-3FAB-4EDB-808E-C64D7467E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666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2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0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"/>
            <a:ext cx="77724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Quick Guide to Organic Nomenclature</a:t>
            </a:r>
            <a:endParaRPr lang="en-US" sz="36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6479516"/>
              </p:ext>
            </p:extLst>
          </p:nvPr>
        </p:nvGraphicFramePr>
        <p:xfrm>
          <a:off x="609600" y="685800"/>
          <a:ext cx="5300331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1" name="CS ChemDraw Drawing" r:id="rId3" imgW="4748449" imgH="1502075" progId="ChemDraw.Document.6.0">
                  <p:embed/>
                </p:oleObj>
              </mc:Choice>
              <mc:Fallback>
                <p:oleObj name="CS ChemDraw Drawing" r:id="rId3" imgW="4748449" imgH="150207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685800"/>
                        <a:ext cx="5300331" cy="167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5092721"/>
              </p:ext>
            </p:extLst>
          </p:nvPr>
        </p:nvGraphicFramePr>
        <p:xfrm>
          <a:off x="1828800" y="2133600"/>
          <a:ext cx="6781800" cy="40714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2" name="CS ChemDraw Drawing" r:id="rId5" imgW="6344055" imgH="3808023" progId="ChemDraw.Document.6.0">
                  <p:embed/>
                </p:oleObj>
              </mc:Choice>
              <mc:Fallback>
                <p:oleObj name="CS ChemDraw Drawing" r:id="rId5" imgW="6344055" imgH="380802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28800" y="2133600"/>
                        <a:ext cx="6781800" cy="40714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2749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376399"/>
              </p:ext>
            </p:extLst>
          </p:nvPr>
        </p:nvGraphicFramePr>
        <p:xfrm>
          <a:off x="762000" y="609600"/>
          <a:ext cx="240117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5" name="CS ChemDraw Drawing" r:id="rId3" imgW="1788809" imgH="965619" progId="ChemDraw.Document.6.0">
                  <p:embed/>
                </p:oleObj>
              </mc:Choice>
              <mc:Fallback>
                <p:oleObj name="CS ChemDraw Drawing" r:id="rId3" imgW="1788809" imgH="96561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609600"/>
                        <a:ext cx="2401178" cy="1295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657600" y="838200"/>
            <a:ext cx="27090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Chain = 12:  </a:t>
            </a:r>
            <a:r>
              <a:rPr lang="en-US" dirty="0" err="1" smtClean="0"/>
              <a:t>dodecane</a:t>
            </a:r>
            <a:endParaRPr lang="en-US" dirty="0" smtClean="0"/>
          </a:p>
          <a:p>
            <a:r>
              <a:rPr lang="en-US" dirty="0" smtClean="0"/>
              <a:t>Alkene </a:t>
            </a:r>
            <a:r>
              <a:rPr lang="en-US" dirty="0" smtClean="0">
                <a:sym typeface="Wingdings" pitchFamily="2" charset="2"/>
              </a:rPr>
              <a:t>  </a:t>
            </a:r>
            <a:r>
              <a:rPr lang="en-US" dirty="0" err="1" smtClean="0">
                <a:sym typeface="Wingdings" pitchFamily="2" charset="2"/>
              </a:rPr>
              <a:t>dodecene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Base = </a:t>
            </a:r>
            <a:r>
              <a:rPr lang="en-US" dirty="0" err="1" smtClean="0">
                <a:sym typeface="Wingdings" pitchFamily="2" charset="2"/>
              </a:rPr>
              <a:t>dodecenol</a:t>
            </a:r>
            <a:r>
              <a:rPr lang="en-US" dirty="0" smtClean="0">
                <a:sym typeface="Wingdings" pitchFamily="2" charset="2"/>
              </a:rPr>
              <a:t> (alcohol)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24200" y="1828800"/>
            <a:ext cx="5108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Substituents: </a:t>
            </a:r>
            <a:r>
              <a:rPr lang="en-US" dirty="0" err="1" smtClean="0"/>
              <a:t>chloro</a:t>
            </a:r>
            <a:r>
              <a:rPr lang="en-US" dirty="0" smtClean="0"/>
              <a:t>, phenyl (benzene ring), n-propyl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2971800"/>
            <a:ext cx="4458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4-chloro-7-phenyl-6-</a:t>
            </a:r>
            <a:r>
              <a:rPr lang="en-US" b="1" i="1" dirty="0" smtClean="0">
                <a:solidFill>
                  <a:srgbClr val="FF0000"/>
                </a:solidFill>
              </a:rPr>
              <a:t>n</a:t>
            </a:r>
            <a:r>
              <a:rPr lang="en-US" b="1" dirty="0" smtClean="0">
                <a:solidFill>
                  <a:srgbClr val="FF0000"/>
                </a:solidFill>
              </a:rPr>
              <a:t>-propyldodec-3-en-2-ol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901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1418049"/>
              </p:ext>
            </p:extLst>
          </p:nvPr>
        </p:nvGraphicFramePr>
        <p:xfrm>
          <a:off x="685800" y="533400"/>
          <a:ext cx="3520679" cy="541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CS ChemDraw Drawing" r:id="rId3" imgW="2898302" imgH="4454465" progId="ChemDraw.Document.6.0">
                  <p:embed/>
                </p:oleObj>
              </mc:Choice>
              <mc:Fallback>
                <p:oleObj name="CS ChemDraw Drawing" r:id="rId3" imgW="2898302" imgH="445446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" y="533400"/>
                        <a:ext cx="3520679" cy="541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8728023"/>
              </p:ext>
            </p:extLst>
          </p:nvPr>
        </p:nvGraphicFramePr>
        <p:xfrm>
          <a:off x="4876800" y="533400"/>
          <a:ext cx="3844544" cy="335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CS ChemDraw Drawing" r:id="rId5" imgW="3003415" imgH="2619465" progId="ChemDraw.Document.6.0">
                  <p:embed/>
                </p:oleObj>
              </mc:Choice>
              <mc:Fallback>
                <p:oleObj name="CS ChemDraw Drawing" r:id="rId5" imgW="3003415" imgH="261946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76800" y="533400"/>
                        <a:ext cx="3844544" cy="335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2912617"/>
              </p:ext>
            </p:extLst>
          </p:nvPr>
        </p:nvGraphicFramePr>
        <p:xfrm>
          <a:off x="4724399" y="4114800"/>
          <a:ext cx="3787351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CS ChemDraw Drawing" r:id="rId7" imgW="3047730" imgH="1656002" progId="ChemDraw.Document.6.0">
                  <p:embed/>
                </p:oleObj>
              </mc:Choice>
              <mc:Fallback>
                <p:oleObj name="CS ChemDraw Drawing" r:id="rId7" imgW="3047730" imgH="1656002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724399" y="4114800"/>
                        <a:ext cx="3787351" cy="205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648200" y="6172200"/>
            <a:ext cx="38020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Pick longest carbon chain as base, assign 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numbers so that they are as low as possible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168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two compounds the same?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267200" y="1600200"/>
            <a:ext cx="298472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Can they be “superimposed”?</a:t>
            </a:r>
          </a:p>
          <a:p>
            <a:endParaRPr lang="en-US" dirty="0"/>
          </a:p>
          <a:p>
            <a:r>
              <a:rPr lang="en-US" dirty="0" smtClean="0"/>
              <a:t>Yes </a:t>
            </a:r>
            <a:r>
              <a:rPr lang="en-US" dirty="0" smtClean="0">
                <a:sym typeface="Wingdings" pitchFamily="2" charset="2"/>
              </a:rPr>
              <a:t> same compound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No  different compounds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3589345"/>
              </p:ext>
            </p:extLst>
          </p:nvPr>
        </p:nvGraphicFramePr>
        <p:xfrm>
          <a:off x="990600" y="1600200"/>
          <a:ext cx="2382837" cy="204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CS ChemDraw Drawing" r:id="rId3" imgW="2383277" imgH="2043382" progId="ChemDraw.Document.6.0">
                  <p:embed/>
                </p:oleObj>
              </mc:Choice>
              <mc:Fallback>
                <p:oleObj name="CS ChemDraw Drawing" r:id="rId3" imgW="2383277" imgH="2043382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0600" y="1600200"/>
                        <a:ext cx="2382837" cy="2043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89009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two compounds the same?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0567059"/>
              </p:ext>
            </p:extLst>
          </p:nvPr>
        </p:nvGraphicFramePr>
        <p:xfrm>
          <a:off x="990600" y="1600200"/>
          <a:ext cx="2382837" cy="204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CS ChemDraw Drawing" r:id="rId3" imgW="2383277" imgH="2043382" progId="ChemDraw.Document.6.0">
                  <p:embed/>
                </p:oleObj>
              </mc:Choice>
              <mc:Fallback>
                <p:oleObj name="CS ChemDraw Drawing" r:id="rId3" imgW="2383277" imgH="2043382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0600" y="1600200"/>
                        <a:ext cx="2382837" cy="2043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3505200" y="1447800"/>
            <a:ext cx="533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00B050"/>
                </a:solidFill>
              </a:rPr>
              <a:t>Neither of these can be superimposed with any of the others</a:t>
            </a:r>
          </a:p>
          <a:p>
            <a:endParaRPr lang="en-US" sz="1600" b="1" dirty="0" smtClean="0">
              <a:solidFill>
                <a:srgbClr val="00B050"/>
              </a:solidFill>
            </a:endParaRPr>
          </a:p>
          <a:p>
            <a:r>
              <a:rPr lang="en-US" sz="1600" b="1" dirty="0" smtClean="0">
                <a:solidFill>
                  <a:srgbClr val="00B050"/>
                </a:solidFill>
              </a:rPr>
              <a:t>Therefore, each is different from one another and from the other two.</a:t>
            </a:r>
            <a:endParaRPr lang="en-US" sz="1600" b="1" dirty="0">
              <a:solidFill>
                <a:srgbClr val="00B050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6378177"/>
              </p:ext>
            </p:extLst>
          </p:nvPr>
        </p:nvGraphicFramePr>
        <p:xfrm>
          <a:off x="3336925" y="2895600"/>
          <a:ext cx="336550" cy="62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CS ChemDraw Drawing" r:id="rId5" imgW="336415" imgH="624337" progId="ChemDraw.Document.6.0">
                  <p:embed/>
                </p:oleObj>
              </mc:Choice>
              <mc:Fallback>
                <p:oleObj name="CS ChemDraw Drawing" r:id="rId5" imgW="336415" imgH="62433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36925" y="2895600"/>
                        <a:ext cx="336550" cy="623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3853543" y="27432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Flip over - same structure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Therefore, these are the same compound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47800" y="4495800"/>
            <a:ext cx="6553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All have the same molecular formula (C</a:t>
            </a:r>
            <a:r>
              <a:rPr lang="en-US" b="1" baseline="-25000" dirty="0" smtClean="0"/>
              <a:t>11</a:t>
            </a:r>
            <a:r>
              <a:rPr lang="en-US" b="1" dirty="0" smtClean="0"/>
              <a:t>H</a:t>
            </a:r>
            <a:r>
              <a:rPr lang="en-US" b="1" baseline="-25000" dirty="0" smtClean="0"/>
              <a:t>24</a:t>
            </a:r>
            <a:r>
              <a:rPr lang="en-US" b="1" dirty="0" smtClean="0"/>
              <a:t>O).  </a:t>
            </a:r>
          </a:p>
          <a:p>
            <a:endParaRPr lang="en-US" b="1" dirty="0" smtClean="0"/>
          </a:p>
          <a:p>
            <a:r>
              <a:rPr lang="en-US" b="1" dirty="0" smtClean="0"/>
              <a:t>Therefore, the different compounds are structural isomers.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55232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complex alkanes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600200"/>
            <a:ext cx="84643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Pick longest carbon chain as base (or, perhaps, cycloalkane or aromatic).</a:t>
            </a:r>
          </a:p>
          <a:p>
            <a:pPr marL="342900" indent="-342900">
              <a:buAutoNum type="arabicPeriod"/>
            </a:pPr>
            <a:r>
              <a:rPr lang="en-US" dirty="0" smtClean="0"/>
              <a:t>Determine substituents; assign numbers so that you have the lowest set of numbers.</a:t>
            </a:r>
          </a:p>
          <a:p>
            <a:pPr marL="342900" indent="-342900">
              <a:buAutoNum type="arabicPeriod"/>
            </a:pPr>
            <a:r>
              <a:rPr lang="en-US" dirty="0" smtClean="0"/>
              <a:t>Name is list of substituents in alphabetical order, </a:t>
            </a:r>
            <a:r>
              <a:rPr lang="en-US" dirty="0" err="1" smtClean="0"/>
              <a:t>preceeded</a:t>
            </a:r>
            <a:r>
              <a:rPr lang="en-US" dirty="0" smtClean="0"/>
              <a:t> by number.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971042"/>
              </p:ext>
            </p:extLst>
          </p:nvPr>
        </p:nvGraphicFramePr>
        <p:xfrm>
          <a:off x="1447800" y="2743200"/>
          <a:ext cx="1524000" cy="7766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CS ChemDraw Drawing" r:id="rId3" imgW="1156240" imgH="589292" progId="ChemDraw.Document.6.0">
                  <p:embed/>
                </p:oleObj>
              </mc:Choice>
              <mc:Fallback>
                <p:oleObj name="CS ChemDraw Drawing" r:id="rId3" imgW="1156240" imgH="589292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47800" y="2743200"/>
                        <a:ext cx="1524000" cy="7766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0334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complex alkanes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600200"/>
            <a:ext cx="84643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Pick longest carbon chain as base (or, perhaps, cycloalkane or aromatic).</a:t>
            </a:r>
          </a:p>
          <a:p>
            <a:pPr marL="342900" indent="-342900">
              <a:buAutoNum type="arabicPeriod"/>
            </a:pPr>
            <a:r>
              <a:rPr lang="en-US" dirty="0" smtClean="0"/>
              <a:t>Determine substituents; assign numbers so that you have the lowest set of numbers.</a:t>
            </a:r>
          </a:p>
          <a:p>
            <a:pPr marL="342900" indent="-342900">
              <a:buAutoNum type="arabicPeriod"/>
            </a:pPr>
            <a:r>
              <a:rPr lang="en-US" dirty="0" smtClean="0"/>
              <a:t>Name is list of substituents in alphabetical order, </a:t>
            </a:r>
            <a:r>
              <a:rPr lang="en-US" dirty="0" err="1" smtClean="0"/>
              <a:t>preceeded</a:t>
            </a:r>
            <a:r>
              <a:rPr lang="en-US" dirty="0" smtClean="0"/>
              <a:t> by number.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1268737"/>
              </p:ext>
            </p:extLst>
          </p:nvPr>
        </p:nvGraphicFramePr>
        <p:xfrm>
          <a:off x="1447800" y="2743200"/>
          <a:ext cx="1524000" cy="7766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9" name="CS ChemDraw Drawing" r:id="rId3" imgW="1156240" imgH="589292" progId="ChemDraw.Document.6.0">
                  <p:embed/>
                </p:oleObj>
              </mc:Choice>
              <mc:Fallback>
                <p:oleObj name="CS ChemDraw Drawing" r:id="rId3" imgW="1156240" imgH="589292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47800" y="2743200"/>
                        <a:ext cx="1524000" cy="7766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657600" y="3276600"/>
            <a:ext cx="4508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Longest carbon chain = 8 : thus, it is an </a:t>
            </a:r>
            <a:r>
              <a:rPr lang="en-US" b="1" i="1" u="sng" dirty="0" smtClean="0"/>
              <a:t>octane</a:t>
            </a:r>
            <a:endParaRPr lang="en-US" b="1" i="1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2743200" y="3680154"/>
            <a:ext cx="3491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Substituents: methyl, </a:t>
            </a:r>
            <a:r>
              <a:rPr lang="en-US" dirty="0" err="1" smtClean="0"/>
              <a:t>chloro</a:t>
            </a:r>
            <a:r>
              <a:rPr lang="en-US" dirty="0" smtClean="0"/>
              <a:t>, </a:t>
            </a:r>
            <a:r>
              <a:rPr lang="en-US" dirty="0" err="1" smtClean="0"/>
              <a:t>fluoro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0" y="4419600"/>
            <a:ext cx="3847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Either 2, 5, 6  or 3, 4, 7 – go with 2, 5, 6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74185" y="4953000"/>
            <a:ext cx="338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5-chloro-6-fluoro-2-methyloctane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18944" y="5791200"/>
            <a:ext cx="4182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All numbers and letters separated by dash.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547572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166693"/>
              </p:ext>
            </p:extLst>
          </p:nvPr>
        </p:nvGraphicFramePr>
        <p:xfrm>
          <a:off x="1219199" y="990600"/>
          <a:ext cx="2090469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6" name="CS ChemDraw Drawing" r:id="rId3" imgW="1154889" imgH="504106" progId="ChemDraw.Document.6.0">
                  <p:embed/>
                </p:oleObj>
              </mc:Choice>
              <mc:Fallback>
                <p:oleObj name="CS ChemDraw Drawing" r:id="rId3" imgW="1154889" imgH="50410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9199" y="990600"/>
                        <a:ext cx="2090469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267200" y="1066800"/>
            <a:ext cx="1935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Chain = 9:  </a:t>
            </a:r>
            <a:r>
              <a:rPr lang="en-US" dirty="0" err="1" smtClean="0"/>
              <a:t>nonane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343400" y="1828800"/>
            <a:ext cx="3360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Base = </a:t>
            </a:r>
            <a:r>
              <a:rPr lang="en-US" dirty="0" err="1" smtClean="0"/>
              <a:t>nonylamine</a:t>
            </a:r>
            <a:r>
              <a:rPr lang="en-US" dirty="0" smtClean="0"/>
              <a:t> (NH2 – amine)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343400" y="2667000"/>
            <a:ext cx="2375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Substituents: 2 </a:t>
            </a:r>
            <a:r>
              <a:rPr lang="en-US" dirty="0" err="1" smtClean="0"/>
              <a:t>methyls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877396" y="3440668"/>
            <a:ext cx="27796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3,5-dimethyl-5-nonylamine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345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990600"/>
            <a:ext cx="2266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Chain = not applicable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57600" y="1644134"/>
            <a:ext cx="4910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Base = </a:t>
            </a:r>
            <a:r>
              <a:rPr lang="en-US" dirty="0" err="1" smtClean="0"/>
              <a:t>cyclohexanol</a:t>
            </a:r>
            <a:r>
              <a:rPr lang="en-US" dirty="0" smtClean="0"/>
              <a:t> (6 membered ring of carbons)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657600" y="2297668"/>
            <a:ext cx="3759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Substituents: </a:t>
            </a:r>
            <a:r>
              <a:rPr lang="en-US" dirty="0" err="1" smtClean="0"/>
              <a:t>bromo</a:t>
            </a:r>
            <a:r>
              <a:rPr lang="en-US" dirty="0" smtClean="0"/>
              <a:t>, amino, isopropyl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877396" y="3440668"/>
            <a:ext cx="4245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3-amino-2-bromo-5-isopropylcyclohexanol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3563171"/>
              </p:ext>
            </p:extLst>
          </p:nvPr>
        </p:nvGraphicFramePr>
        <p:xfrm>
          <a:off x="914400" y="794266"/>
          <a:ext cx="1542789" cy="14038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6" name="CS ChemDraw Drawing" r:id="rId3" imgW="1005462" imgH="914130" progId="ChemDraw.Document.6.0">
                  <p:embed/>
                </p:oleObj>
              </mc:Choice>
              <mc:Fallback>
                <p:oleObj name="CS ChemDraw Drawing" r:id="rId3" imgW="1005462" imgH="91413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794266"/>
                        <a:ext cx="1542789" cy="14038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1321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330067"/>
              </p:ext>
            </p:extLst>
          </p:nvPr>
        </p:nvGraphicFramePr>
        <p:xfrm>
          <a:off x="685800" y="533400"/>
          <a:ext cx="3520679" cy="541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8" name="CS ChemDraw Drawing" r:id="rId3" imgW="2898302" imgH="4454465" progId="ChemDraw.Document.6.0">
                  <p:embed/>
                </p:oleObj>
              </mc:Choice>
              <mc:Fallback>
                <p:oleObj name="CS ChemDraw Drawing" r:id="rId3" imgW="2898302" imgH="445446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" y="533400"/>
                        <a:ext cx="3520679" cy="541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7253073"/>
              </p:ext>
            </p:extLst>
          </p:nvPr>
        </p:nvGraphicFramePr>
        <p:xfrm>
          <a:off x="4648200" y="533399"/>
          <a:ext cx="3657600" cy="54121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9" name="CS ChemDraw Drawing" r:id="rId5" imgW="3010981" imgH="4455813" progId="ChemDraw.Document.6.0">
                  <p:embed/>
                </p:oleObj>
              </mc:Choice>
              <mc:Fallback>
                <p:oleObj name="CS ChemDraw Drawing" r:id="rId5" imgW="3010981" imgH="445581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48200" y="533399"/>
                        <a:ext cx="3657600" cy="54121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421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308</Words>
  <Application>Microsoft Office PowerPoint</Application>
  <PresentationFormat>On-screen Show (4:3)</PresentationFormat>
  <Paragraphs>45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CS ChemDraw Drawing</vt:lpstr>
      <vt:lpstr>Quick Guide to Organic Nomenclature</vt:lpstr>
      <vt:lpstr>PowerPoint Presentation</vt:lpstr>
      <vt:lpstr>Are two compounds the same?</vt:lpstr>
      <vt:lpstr>Are two compounds the same?</vt:lpstr>
      <vt:lpstr>More complex alkanes</vt:lpstr>
      <vt:lpstr>More complex alkanes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Quick Guide to Organic Nomenclature</dc:title>
  <dc:creator>WFU</dc:creator>
  <cp:lastModifiedBy>WFU</cp:lastModifiedBy>
  <cp:revision>12</cp:revision>
  <cp:lastPrinted>2012-09-04T14:39:16Z</cp:lastPrinted>
  <dcterms:created xsi:type="dcterms:W3CDTF">2012-09-04T13:23:23Z</dcterms:created>
  <dcterms:modified xsi:type="dcterms:W3CDTF">2012-09-04T14:57:28Z</dcterms:modified>
</cp:coreProperties>
</file>